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141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5B7C007-B142-EAA8-5A54-5A2EA11C5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B8FF7DD9-EB55-427B-9D3F-26CE045B8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5371558-EA59-FFA1-232B-7DD7ACBA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CE2430A-AE3C-33A7-BECE-68F27BD3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7EAAFB8-342F-2A8C-81D2-E3175F31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1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5837053-F31D-9E30-D948-15734009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DE914082-0F71-0446-5312-953E03E5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2091FFC-D521-C355-0822-EB352F85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B4CD181-FC9F-44D8-C40F-58A5CAA8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E9A9BF7-1BAA-9605-5970-28815364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3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E5F6520A-CACE-5AAB-EFDC-8D62D5067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888247FD-180C-1984-0BE7-68C4E8DF7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3074A96-EC05-8C83-B67F-4C9BEB27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BC43A8E-C975-A761-F9C1-250C6D92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38844F8-2F88-5D7F-2638-B4B807C7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68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2DCF38B-F391-5A12-73EA-5BF9CCFD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7A284EF-A80F-20C2-EFCC-96B1D509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33E8993-5595-55C2-AFFB-1736448F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A9EB986-205A-BD2D-0EFB-00EAA21B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99759DD-4C35-F350-78CF-7122446D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614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19DE0C3-8294-8950-D9C3-43F2E759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7C277B4B-5066-7BF6-F5FE-589B611C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6F46ADC-AEFF-4E6F-E44E-D4944995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A8D711E-30A4-3B8F-4B96-E3349C83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0643DF4-4D1B-BBF9-2FE2-5A9B80A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66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FAB9798-A1C3-8159-D8DC-53F6C622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34EED20-0083-788B-F911-282E47DA1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8FD7A238-9728-FC7F-0304-C70A0CB88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60E388D6-8C13-954D-82D8-D74DBC69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8D409E-4AA0-C2BF-459B-42A3FC65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8CE0B2C5-A44F-ADD3-3FAC-49FE064F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9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4E018A6-75EB-1F71-ACB9-E53F2DF9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33A3EB8-5339-3D91-65EC-9E5B4795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F00DF2D5-DBEF-BC33-061E-0886E824D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9E48E8AC-168D-8598-7B1D-1CEE98DA3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F20D6859-0E56-9FC7-CB98-A2BBF69A2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ADD26332-078F-DDC2-AF1A-3D4A3A0E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0F8755C9-A4CA-E6B0-D107-6FB10702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0B593668-69FA-817D-CCCA-F8C746AE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90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ECD0294-6A61-BEFC-1A89-54BA8046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4CD9E2E0-280E-D726-C474-F5C8E2ED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8043DC60-0E86-ACE3-E4DC-841B4DD6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67DE8896-608F-12C1-BE13-209D0D7B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94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1781C22-0BA8-EBB3-26AF-EB6AAEA2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29F364A8-942B-B184-9635-DEB302C6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55173962-F237-DC5D-064D-248CA25A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69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2DB3F4C-1D2C-784C-A109-F43578BE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064317C-3112-3D08-7D56-25EA1541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62E98E96-0B71-A994-4C7A-D3A2E6EEA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19DABBA1-82B6-52A9-3EA9-ADE4A200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D73544A-0D69-FECB-CA4E-AD094D6D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9EED68F-30CD-5DF5-7EF9-DE64388D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677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7FEA42D-FF12-CDC3-7340-311BE74E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33B57465-D70D-0D04-86C5-F56C25A17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7EC16B2-4BBF-C4DA-3C1A-E23F085D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3056F3C0-D525-D669-30FD-6E062AFC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514CCF8-31FA-A5F3-D345-A0DFF10E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0E3BD54F-289D-BDB7-948A-F95DE650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147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2CF9BAB7-1E8F-5E4D-5045-98A1AA8B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F40595D-F266-842F-698C-AF42191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7333206-CDF9-8589-8C71-C2BD83B6D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8D9D48-556C-42F4-9AAD-A42530AC6C96}" type="datetimeFigureOut">
              <a:rPr lang="th-TH" smtClean="0"/>
              <a:t>30/03/67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00547A8-DB00-F43A-D1FF-7CA8DA62F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71584B4-2E40-E744-ACB0-CCE9FD55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E327C-1EEF-48E7-AFBD-092E199659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24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20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-400881" y="-935960"/>
            <a:ext cx="12629748" cy="5178828"/>
            <a:chOff x="-419316" y="-180108"/>
            <a:chExt cx="12629748" cy="5178828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-419316" y="-180108"/>
              <a:ext cx="12611316" cy="5178828"/>
              <a:chOff x="-499709" y="-180108"/>
              <a:chExt cx="12192001" cy="5178828"/>
            </a:xfrm>
          </p:grpSpPr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xmlns="" id="{0A3030FB-57E1-8144-D842-B99176482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8" y="-180108"/>
                <a:ext cx="12192000" cy="366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xmlns="" id="{939A11FF-C71A-6D46-3CC2-03B03CE59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9" y="3540404"/>
                <a:ext cx="12191999" cy="145831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xmlns="" id="{E1C2224E-A0FE-9DE3-4538-AFC15C886080}"/>
                </a:ext>
              </a:extLst>
            </p:cNvPr>
            <p:cNvSpPr/>
            <p:nvPr/>
          </p:nvSpPr>
          <p:spPr>
            <a:xfrm>
              <a:off x="875795" y="342710"/>
              <a:ext cx="1655220" cy="167524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3F2D7117-0449-9AED-B329-F21ABD23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2888" y="2774164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xmlns="" id="{4DF81F65-5EA9-2B50-3FA1-FB74E84C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988" y="2661850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2E3A41A2-D24A-6B4E-EC72-E97C48A2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180" y="2802009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xmlns="" id="{9B51BC26-45B7-3E4A-F4EA-697CFECF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307" y="2819845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85" y="313552"/>
              <a:ext cx="1745345" cy="174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016A107B-39F9-0FD0-CF69-C6B28BE21CDC}"/>
                </a:ext>
              </a:extLst>
            </p:cNvPr>
            <p:cNvSpPr/>
            <p:nvPr/>
          </p:nvSpPr>
          <p:spPr>
            <a:xfrm>
              <a:off x="8197756" y="450007"/>
              <a:ext cx="237757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Light" panose="020B0502040204020203" pitchFamily="34" charset="0"/>
                </a:rPr>
                <a:t>2567</a:t>
              </a:r>
              <a:endParaRPr lang="th-TH" sz="8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A2D9CB5B-A1FF-B482-7FF4-15CDF0DAC5C1}"/>
                </a:ext>
              </a:extLst>
            </p:cNvPr>
            <p:cNvSpPr/>
            <p:nvPr/>
          </p:nvSpPr>
          <p:spPr>
            <a:xfrm>
              <a:off x="4094355" y="2661850"/>
              <a:ext cx="28600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N LASAGNA" pitchFamily="2" charset="0"/>
                  <a:cs typeface="MN LASAGNA" pitchFamily="2" charset="0"/>
                </a:rPr>
                <a:t>สถานีตำรวจภูธรสระใคร</a:t>
              </a:r>
              <a:endParaRPr lang="th-TH" sz="32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LASAGNA" pitchFamily="2" charset="0"/>
                <a:cs typeface="MN LASAGNA" pitchFamily="2" charset="0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-400881" y="3970407"/>
              <a:ext cx="12611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FC Iconic [Non-commercial]" pitchFamily="50" charset="-34"/>
                  <a:cs typeface="FC Iconic [Non-commercial]" pitchFamily="50" charset="-34"/>
                </a:rPr>
                <a:t>ภาพกิจกรรมการดำเนินงานประเมินความเสี่ยงแต่ละสายงาน</a:t>
              </a:r>
              <a:endParaRPr lang="th-TH" sz="3600" b="1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endParaRPr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939A11FF-C71A-6D46-3CC2-03B03CE5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55" y="5236174"/>
            <a:ext cx="3921885" cy="13932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4490668" y="5236175"/>
            <a:ext cx="2828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FC Unique [Non-commercial]" pitchFamily="2" charset="-34"/>
                <a:cs typeface="FC Unique [Non-commercial]" pitchFamily="2" charset="-34"/>
              </a:rPr>
              <a:t>ประกาศภาษาไทย</a:t>
            </a:r>
            <a:endParaRPr lang="en-US" sz="2400" b="1" dirty="0">
              <a:solidFill>
                <a:schemeClr val="bg1"/>
              </a:solidFill>
              <a:latin typeface="FC Unique [Non-commercial]" pitchFamily="2" charset="-34"/>
              <a:cs typeface="FC Unique [Non-commercial]" pitchFamily="2" charset="-34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55" y="5572665"/>
            <a:ext cx="3921885" cy="9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xmlns="" id="{939A11FF-C71A-6D46-3CC2-03B03CE5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" y="5281287"/>
            <a:ext cx="3921885" cy="13932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477506" y="5281288"/>
            <a:ext cx="3073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FC Unique [Non-commercial]" pitchFamily="2" charset="-34"/>
                <a:cs typeface="FC Unique [Non-commercial]" pitchFamily="2" charset="-34"/>
              </a:rPr>
              <a:t>ประกาศภาษาอังกฤษ</a:t>
            </a:r>
            <a:endParaRPr lang="en-US" sz="2400" b="1" dirty="0">
              <a:solidFill>
                <a:schemeClr val="bg1"/>
              </a:solidFill>
              <a:latin typeface="FC Unique [Non-commercial]" pitchFamily="2" charset="-34"/>
              <a:cs typeface="FC Unique [Non-commercial]" pitchFamily="2" charset="-34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" y="5617778"/>
            <a:ext cx="3921885" cy="9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18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-419316" y="-180108"/>
            <a:ext cx="12611316" cy="5453148"/>
            <a:chOff x="-419316" y="-180108"/>
            <a:chExt cx="12611316" cy="5453148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-419316" y="-180108"/>
              <a:ext cx="12611316" cy="5453148"/>
              <a:chOff x="-499709" y="-180108"/>
              <a:chExt cx="12192001" cy="5453148"/>
            </a:xfrm>
          </p:grpSpPr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xmlns="" id="{0A3030FB-57E1-8144-D842-B99176482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8" y="-180108"/>
                <a:ext cx="12192000" cy="366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xmlns="" id="{939A11FF-C71A-6D46-3CC2-03B03CE59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9" y="3540403"/>
                <a:ext cx="12191999" cy="173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xmlns="" id="{E1C2224E-A0FE-9DE3-4538-AFC15C886080}"/>
                </a:ext>
              </a:extLst>
            </p:cNvPr>
            <p:cNvSpPr/>
            <p:nvPr/>
          </p:nvSpPr>
          <p:spPr>
            <a:xfrm>
              <a:off x="875795" y="342710"/>
              <a:ext cx="1655220" cy="167524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3F2D7117-0449-9AED-B329-F21ABD23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2888" y="2774164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xmlns="" id="{4DF81F65-5EA9-2B50-3FA1-FB74E84C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988" y="2661850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2E3A41A2-D24A-6B4E-EC72-E97C48A2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180" y="2802009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xmlns="" id="{9B51BC26-45B7-3E4A-F4EA-697CFECF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307" y="2819845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85" y="313552"/>
              <a:ext cx="1745345" cy="174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016A107B-39F9-0FD0-CF69-C6B28BE21CDC}"/>
                </a:ext>
              </a:extLst>
            </p:cNvPr>
            <p:cNvSpPr/>
            <p:nvPr/>
          </p:nvSpPr>
          <p:spPr>
            <a:xfrm>
              <a:off x="8197756" y="450007"/>
              <a:ext cx="237757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Light" panose="020B0502040204020203" pitchFamily="34" charset="0"/>
                </a:rPr>
                <a:t>2567</a:t>
              </a:r>
              <a:endParaRPr lang="th-TH" sz="8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A2D9CB5B-A1FF-B482-7FF4-15CDF0DAC5C1}"/>
                </a:ext>
              </a:extLst>
            </p:cNvPr>
            <p:cNvSpPr/>
            <p:nvPr/>
          </p:nvSpPr>
          <p:spPr>
            <a:xfrm>
              <a:off x="4094355" y="2661850"/>
              <a:ext cx="28600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N LASAGNA" pitchFamily="2" charset="0"/>
                  <a:cs typeface="MN LASAGNA" pitchFamily="2" charset="0"/>
                </a:rPr>
                <a:t>สถานีตำรวจภูธรสระใคร</a:t>
              </a:r>
              <a:endParaRPr lang="th-TH" sz="32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LASAGNA" pitchFamily="2" charset="0"/>
                <a:cs typeface="MN LASAGNA" pitchFamily="2" charset="0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-335534" y="3637543"/>
              <a:ext cx="120732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th-TH" sz="4000" b="1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endParaRP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-167640" y="3662853"/>
            <a:ext cx="12161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sz="4000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ประกาศการจัดซื้อ</a:t>
            </a:r>
            <a:r>
              <a:rPr lang="th-TH" sz="4000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จัดจ้าง </a:t>
            </a:r>
            <a:r>
              <a:rPr lang="th-TH" sz="4000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                                            </a:t>
            </a:r>
            <a:r>
              <a:rPr lang="th-TH" sz="3200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ประจำปี</a:t>
            </a:r>
            <a:r>
              <a:rPr lang="th-TH" sz="3200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งบประมาณ พ.ศ. 2567 (ตุลาคม 2566 – </a:t>
            </a:r>
            <a:r>
              <a:rPr lang="th-TH" sz="3200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กันยายน </a:t>
            </a:r>
            <a:r>
              <a:rPr lang="th-TH" sz="3200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2567)</a:t>
            </a:r>
          </a:p>
        </p:txBody>
      </p:sp>
    </p:spTree>
    <p:extLst>
      <p:ext uri="{BB962C8B-B14F-4D97-AF65-F5344CB8AC3E}">
        <p14:creationId xmlns:p14="http://schemas.microsoft.com/office/powerpoint/2010/main" val="378036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>
            <a:extLst>
              <a:ext uri="{FF2B5EF4-FFF2-40B4-BE49-F238E27FC236}">
                <a16:creationId xmlns:a16="http://schemas.microsoft.com/office/drawing/2014/main" xmlns="" id="{E1C2224E-A0FE-9DE3-4538-AFC15C886080}"/>
              </a:ext>
            </a:extLst>
          </p:cNvPr>
          <p:cNvSpPr/>
          <p:nvPr/>
        </p:nvSpPr>
        <p:spPr>
          <a:xfrm>
            <a:off x="9947" y="3503846"/>
            <a:ext cx="1655220" cy="167524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3F2D7117-0449-9AED-B329-F21ABD23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283" y="4751292"/>
            <a:ext cx="2867595" cy="4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4DF81F65-5EA9-2B50-3FA1-FB74E84C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20" y="4338628"/>
            <a:ext cx="2867595" cy="4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2E3A41A2-D24A-6B4E-EC72-E97C48A2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17" y="4338629"/>
            <a:ext cx="2867595" cy="4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9B51BC26-45B7-3E4A-F4EA-697CFECF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645" y="5339608"/>
            <a:ext cx="2867595" cy="4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สถานีตำรวจภูธรสระใคร logo">
            <a:extLst>
              <a:ext uri="{FF2B5EF4-FFF2-40B4-BE49-F238E27FC236}">
                <a16:creationId xmlns:a16="http://schemas.microsoft.com/office/drawing/2014/main" xmlns="" id="{271D7033-338D-130D-5CAF-A8632EE0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3" y="3474688"/>
            <a:ext cx="1745345" cy="17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939A11FF-C71A-6D46-3CC2-03B03CE5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0" y="1282337"/>
            <a:ext cx="10204120" cy="73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848510" y="1327158"/>
            <a:ext cx="1024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FC Unique [Non-commercial]" pitchFamily="2" charset="-34"/>
                <a:cs typeface="FC Unique [Non-commercial]" pitchFamily="2" charset="-34"/>
              </a:rPr>
              <a:t>คำสั่งที่เกี่ยวข้องกับมาตรการประเมินความเสี่ยง</a:t>
            </a:r>
            <a:endParaRPr lang="th-TH" sz="3600" b="1" dirty="0">
              <a:solidFill>
                <a:schemeClr val="bg1"/>
              </a:solidFill>
              <a:latin typeface="FC Unique [Non-commercial]" pitchFamily="2" charset="-34"/>
              <a:cs typeface="FC Unique [Non-commercial]" pitchFamily="2" charset="-34"/>
            </a:endParaRPr>
          </a:p>
        </p:txBody>
      </p:sp>
      <p:pic>
        <p:nvPicPr>
          <p:cNvPr id="1033" name="Picture 9" descr="https://png.pngtree.com/png-clipart/20221126/ourmid/pngtree-text-box-banner-geometric-label-simple-png-image_64805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25" y="2632861"/>
            <a:ext cx="63251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4443233" y="3899001"/>
            <a:ext cx="4379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latin typeface="FC Unique [Non-commercial]" pitchFamily="2" charset="-34"/>
                <a:cs typeface="FC Unique [Non-commercial]" pitchFamily="2" charset="-34"/>
              </a:rPr>
              <a:t>งานสอบสวน</a:t>
            </a:r>
            <a:endParaRPr lang="th-TH" sz="4800" b="1" dirty="0">
              <a:latin typeface="FC Unique [Non-commercial]" pitchFamily="2" charset="-34"/>
              <a:cs typeface="FC Unique [Non-commercial]" pitchFamily="2" charset="-34"/>
            </a:endParaRPr>
          </a:p>
        </p:txBody>
      </p:sp>
      <p:pic>
        <p:nvPicPr>
          <p:cNvPr id="23" name="Picture 4" descr="https://amphos.go.th/wp-content/uploads/2019/03/ITALogo1-648x4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8922">
            <a:off x="1149013" y="5377681"/>
            <a:ext cx="1425240" cy="8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763514" y="481561"/>
            <a:ext cx="16594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r>
              <a:rPr lang="en-US" sz="4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th-TH" sz="48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" name="Picture 8" descr="สถานีตำรวจภูธรสระใคร logo">
            <a:extLst>
              <a:ext uri="{FF2B5EF4-FFF2-40B4-BE49-F238E27FC236}">
                <a16:creationId xmlns:a16="http://schemas.microsoft.com/office/drawing/2014/main" xmlns="" id="{271D7033-338D-130D-5CAF-A8632EE0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11" y="3806354"/>
            <a:ext cx="589237" cy="5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0" y="528301"/>
            <a:ext cx="1909841" cy="6434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A2D9CB5B-A1FF-B482-7FF4-15CDF0DAC5C1}"/>
              </a:ext>
            </a:extLst>
          </p:cNvPr>
          <p:cNvSpPr/>
          <p:nvPr/>
        </p:nvSpPr>
        <p:spPr>
          <a:xfrm>
            <a:off x="4276373" y="412136"/>
            <a:ext cx="3533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LASAGNA" pitchFamily="2" charset="0"/>
                <a:cs typeface="MN LASAGNA" pitchFamily="2" charset="0"/>
              </a:rPr>
              <a:t>สถานีตำรวจภูธรสระใคร</a:t>
            </a:r>
            <a:endParaRPr lang="th-TH" sz="4000" b="1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N LASAGNA" pitchFamily="2" charset="0"/>
              <a:cs typeface="MN LASAG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xmlns="" id="{939A11FF-C71A-6D46-3CC2-03B03CE5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18" y="1615440"/>
            <a:ext cx="6431280" cy="24480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582183" y="1755068"/>
            <a:ext cx="6235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MN LASAGNA" pitchFamily="2" charset="0"/>
                <a:cs typeface="MN LASAGNA" pitchFamily="2" charset="0"/>
              </a:rPr>
              <a:t>ประกาศ</a:t>
            </a:r>
            <a:r>
              <a:rPr lang="th-TH" b="1" dirty="0">
                <a:solidFill>
                  <a:schemeClr val="bg1"/>
                </a:solidFill>
                <a:latin typeface="MN LASAGNA" pitchFamily="2" charset="0"/>
                <a:cs typeface="MN LASAGNA" pitchFamily="2" charset="0"/>
              </a:rPr>
              <a:t>สถานีตำรวจภูธรสระใคร เรื่อง นโยบายต่อต้านการรับสินบน (</a:t>
            </a:r>
            <a:r>
              <a:rPr lang="en-US" b="1" dirty="0">
                <a:solidFill>
                  <a:schemeClr val="bg1"/>
                </a:solidFill>
                <a:latin typeface="MN LASAGNA" pitchFamily="2" charset="0"/>
                <a:cs typeface="MN LASAGNA" pitchFamily="2" charset="0"/>
              </a:rPr>
              <a:t>Anti-Bribery Policy) </a:t>
            </a:r>
            <a:r>
              <a:rPr lang="th-TH" b="1" dirty="0">
                <a:solidFill>
                  <a:schemeClr val="bg1"/>
                </a:solidFill>
                <a:latin typeface="MN LASAGNA" pitchFamily="2" charset="0"/>
                <a:cs typeface="MN LASAGNA" pitchFamily="2" charset="0"/>
              </a:rPr>
              <a:t>และการไม่รับของขวัญของกำนัลหรือประโยชน์อื่นใด (</a:t>
            </a:r>
            <a:r>
              <a:rPr lang="en-US" b="1" dirty="0">
                <a:solidFill>
                  <a:schemeClr val="bg1"/>
                </a:solidFill>
                <a:latin typeface="MN LASAGNA" pitchFamily="2" charset="0"/>
                <a:cs typeface="MN LASAGNA" pitchFamily="2" charset="0"/>
              </a:rPr>
              <a:t>No Gift Policy) 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16" y="3128627"/>
            <a:ext cx="3921885" cy="9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กลุ่ม 6"/>
          <p:cNvGrpSpPr/>
          <p:nvPr/>
        </p:nvGrpSpPr>
        <p:grpSpPr>
          <a:xfrm>
            <a:off x="9860280" y="2681553"/>
            <a:ext cx="1584960" cy="1514475"/>
            <a:chOff x="8915400" y="1508073"/>
            <a:chExt cx="1584960" cy="15144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1508073"/>
              <a:ext cx="1524000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วงรี 5"/>
            <p:cNvSpPr/>
            <p:nvPr/>
          </p:nvSpPr>
          <p:spPr>
            <a:xfrm>
              <a:off x="10043160" y="2071889"/>
              <a:ext cx="457200" cy="46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22686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214472" y="348884"/>
            <a:ext cx="11643360" cy="6968450"/>
            <a:chOff x="-419316" y="-180108"/>
            <a:chExt cx="12611316" cy="6274295"/>
          </a:xfrm>
        </p:grpSpPr>
        <p:grpSp>
          <p:nvGrpSpPr>
            <p:cNvPr id="3" name="กลุ่ม 2"/>
            <p:cNvGrpSpPr/>
            <p:nvPr/>
          </p:nvGrpSpPr>
          <p:grpSpPr>
            <a:xfrm>
              <a:off x="-419316" y="-180108"/>
              <a:ext cx="12611316" cy="5860716"/>
              <a:chOff x="-499709" y="-180108"/>
              <a:chExt cx="12192001" cy="586071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0A3030FB-57E1-8144-D842-B99176482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8" y="-180108"/>
                <a:ext cx="12192000" cy="366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>
                <a:extLst>
                  <a:ext uri="{FF2B5EF4-FFF2-40B4-BE49-F238E27FC236}">
                    <a16:creationId xmlns:a16="http://schemas.microsoft.com/office/drawing/2014/main" xmlns="" id="{939A11FF-C71A-6D46-3CC2-03B03CE59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9" y="3540403"/>
                <a:ext cx="12191998" cy="2140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วงรี 3">
              <a:extLst>
                <a:ext uri="{FF2B5EF4-FFF2-40B4-BE49-F238E27FC236}">
                  <a16:creationId xmlns:a16="http://schemas.microsoft.com/office/drawing/2014/main" xmlns="" id="{E1C2224E-A0FE-9DE3-4538-AFC15C886080}"/>
                </a:ext>
              </a:extLst>
            </p:cNvPr>
            <p:cNvSpPr/>
            <p:nvPr/>
          </p:nvSpPr>
          <p:spPr>
            <a:xfrm>
              <a:off x="875795" y="342710"/>
              <a:ext cx="1655220" cy="167524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xmlns="" id="{3F2D7117-0449-9AED-B329-F21ABD23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2888" y="2774164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xmlns="" id="{4DF81F65-5EA9-2B50-3FA1-FB74E84C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988" y="2661850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2E3A41A2-D24A-6B4E-EC72-E97C48A2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180" y="2802009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xmlns="" id="{9B51BC26-45B7-3E4A-F4EA-697CFECF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307" y="2819845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85" y="313552"/>
              <a:ext cx="1745345" cy="174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016A107B-39F9-0FD0-CF69-C6B28BE21CDC}"/>
                </a:ext>
              </a:extLst>
            </p:cNvPr>
            <p:cNvSpPr/>
            <p:nvPr/>
          </p:nvSpPr>
          <p:spPr>
            <a:xfrm>
              <a:off x="8197756" y="450007"/>
              <a:ext cx="237757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Light" panose="020B0502040204020203" pitchFamily="34" charset="0"/>
                </a:rPr>
                <a:t>2567</a:t>
              </a:r>
              <a:endParaRPr lang="th-TH" sz="8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A2D9CB5B-A1FF-B482-7FF4-15CDF0DAC5C1}"/>
                </a:ext>
              </a:extLst>
            </p:cNvPr>
            <p:cNvSpPr/>
            <p:nvPr/>
          </p:nvSpPr>
          <p:spPr>
            <a:xfrm>
              <a:off x="4094355" y="2661850"/>
              <a:ext cx="28600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N LASAGNA" pitchFamily="2" charset="0"/>
                  <a:cs typeface="MN LASAGNA" pitchFamily="2" charset="0"/>
                </a:rPr>
                <a:t>สถานีตำรวจภูธรสระใคร</a:t>
              </a:r>
              <a:endParaRPr lang="th-TH" sz="32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LASAGNA" pitchFamily="2" charset="0"/>
                <a:cs typeface="MN LASAGNA" pitchFamily="2" charset="0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-335535" y="3683263"/>
              <a:ext cx="12073290" cy="2410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400" b="1" dirty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การประเมินความเสี่ยงต่อการรับ</a:t>
              </a:r>
              <a:r>
                <a:rPr lang="th-TH" sz="4400" b="1" dirty="0" smtClean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สินบน  </a:t>
              </a:r>
            </a:p>
            <a:p>
              <a:pPr algn="ctr"/>
              <a:r>
                <a:rPr lang="th-TH" sz="4400" b="1" dirty="0" smtClean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สถานี</a:t>
              </a:r>
              <a:r>
                <a:rPr lang="th-TH" sz="4400" b="1" dirty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ตำรวจภูธรสระใคร</a:t>
              </a:r>
              <a:r>
                <a:rPr lang="th-TH" sz="4400" dirty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2024</a:t>
              </a:r>
              <a:endParaRPr lang="en-US" sz="4400" dirty="0">
                <a:solidFill>
                  <a:schemeClr val="bg1"/>
                </a:solidFill>
                <a:latin typeface="FC Unique [Non-commercial] Ligh" pitchFamily="2" charset="-34"/>
                <a:cs typeface="FC Unique [Non-commercial] Ligh" pitchFamily="2" charset="-34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ITA </a:t>
              </a:r>
              <a:r>
                <a:rPr lang="th-TH" sz="4400" b="1" dirty="0" smtClean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ประจำปี</a:t>
              </a:r>
              <a:r>
                <a:rPr lang="th-TH" sz="4400" b="1" dirty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งบประมาณ 2567</a:t>
              </a:r>
              <a:r>
                <a:rPr lang="en-US" sz="4400" dirty="0">
                  <a:solidFill>
                    <a:schemeClr val="bg1"/>
                  </a:solidFill>
                  <a:latin typeface="FC Unique [Non-commercial] Ligh" pitchFamily="2" charset="-34"/>
                  <a:cs typeface="FC Unique [Non-commercial] Ligh" pitchFamily="2" charset="-34"/>
                </a:rPr>
                <a:t> </a:t>
              </a:r>
              <a:endParaRPr lang="th-TH" sz="4400" dirty="0">
                <a:solidFill>
                  <a:schemeClr val="bg1"/>
                </a:solidFill>
                <a:latin typeface="FC Unique [Non-commercial] Ligh" pitchFamily="2" charset="-34"/>
                <a:cs typeface="FC Unique [Non-commercial] Ligh" pitchFamily="2" charset="-34"/>
              </a:endParaRPr>
            </a:p>
            <a:p>
              <a:pPr algn="ctr"/>
              <a:endParaRPr lang="th-TH" sz="3600" b="1" dirty="0">
                <a:solidFill>
                  <a:schemeClr val="bg1"/>
                </a:solidFill>
                <a:latin typeface="FC Unique [Non-commercial] Ligh" pitchFamily="2" charset="-34"/>
                <a:cs typeface="FC Unique [Non-commercial] Ligh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07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34" y="5018276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วงรี 20"/>
          <p:cNvSpPr/>
          <p:nvPr/>
        </p:nvSpPr>
        <p:spPr>
          <a:xfrm>
            <a:off x="8390874" y="5607871"/>
            <a:ext cx="403860" cy="3962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176568"/>
            <a:ext cx="3429000" cy="3972879"/>
            <a:chOff x="4876800" y="1406842"/>
            <a:chExt cx="3429000" cy="3972879"/>
          </a:xfrm>
        </p:grpSpPr>
        <p:grpSp>
          <p:nvGrpSpPr>
            <p:cNvPr id="3" name="กลุ่ม 2"/>
            <p:cNvGrpSpPr/>
            <p:nvPr/>
          </p:nvGrpSpPr>
          <p:grpSpPr>
            <a:xfrm>
              <a:off x="4876800" y="1406842"/>
              <a:ext cx="3429000" cy="3972879"/>
              <a:chOff x="5966460" y="1406842"/>
              <a:chExt cx="3429000" cy="3972879"/>
            </a:xfrm>
          </p:grpSpPr>
          <p:pic>
            <p:nvPicPr>
              <p:cNvPr id="1026" name="Picture 2" descr="https://png.pngtree.com/png-vector/20210911/ourlarge/pngtree-the-minimal-text-box-for-speech-quote-png-image_3923463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6460" y="1950720"/>
                <a:ext cx="3429000" cy="3429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406842"/>
                <a:ext cx="1524000" cy="151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วงรี 1"/>
              <p:cNvSpPr/>
              <p:nvPr/>
            </p:nvSpPr>
            <p:spPr>
              <a:xfrm>
                <a:off x="7901940" y="1996437"/>
                <a:ext cx="403860" cy="3962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" name="สี่เหลี่ยมผืนผ้า 4"/>
            <p:cNvSpPr/>
            <p:nvPr/>
          </p:nvSpPr>
          <p:spPr>
            <a:xfrm>
              <a:off x="5416614" y="3195340"/>
              <a:ext cx="254749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Structured </a:t>
              </a:r>
              <a:endParaRPr lang="en-US" b="1" dirty="0" smtClean="0"/>
            </a:p>
            <a:p>
              <a:pPr algn="ctr"/>
              <a:r>
                <a:rPr lang="en-US" b="1" dirty="0" smtClean="0"/>
                <a:t>Data</a:t>
              </a:r>
              <a:r>
                <a:rPr lang="en-US" b="1" dirty="0"/>
                <a:t> </a:t>
              </a:r>
              <a:endParaRPr lang="th-TH" b="1" dirty="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280617"/>
            <a:ext cx="11856720" cy="1737659"/>
          </a:xfrm>
          <a:prstGeom prst="roundRect">
            <a:avLst/>
          </a:prstGeom>
          <a:noFill/>
          <a:ln w="69850">
            <a:noFill/>
            <a:miter lim="800000"/>
            <a:headEnd/>
            <a:tailEnd/>
          </a:ln>
          <a:effectLst>
            <a:glow rad="101600">
              <a:srgbClr val="92D050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44450" h="127000"/>
            <a:bevelB w="38100" h="1016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70294" y="3426172"/>
            <a:ext cx="1112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MN LASAGNA" pitchFamily="2" charset="0"/>
                <a:cs typeface="MN LASAGNA" pitchFamily="2" charset="0"/>
              </a:rPr>
              <a:t>ข้อมูล เอกสาร เพิ่มเติมแนวทางปฏิบัติตามกฎหมาย</a:t>
            </a:r>
            <a:endParaRPr lang="th-TH" sz="4400" b="1" dirty="0">
              <a:solidFill>
                <a:schemeClr val="bg1"/>
              </a:solidFill>
              <a:latin typeface="MN LASAGNA" pitchFamily="2" charset="0"/>
              <a:cs typeface="MN LASAGNA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36" y="533400"/>
            <a:ext cx="2097536" cy="208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butterflylabs.com/wp-content/uploads/2019/08/PDF22-1068x113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76568"/>
            <a:ext cx="2339340" cy="24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กลุ่ม 3"/>
          <p:cNvGrpSpPr/>
          <p:nvPr/>
        </p:nvGrpSpPr>
        <p:grpSpPr>
          <a:xfrm>
            <a:off x="9061434" y="380100"/>
            <a:ext cx="1524000" cy="1514475"/>
            <a:chOff x="9061434" y="380100"/>
            <a:chExt cx="1524000" cy="151447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1434" y="380100"/>
              <a:ext cx="1524000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วงรี 16"/>
            <p:cNvSpPr/>
            <p:nvPr/>
          </p:nvSpPr>
          <p:spPr>
            <a:xfrm>
              <a:off x="10181574" y="955352"/>
              <a:ext cx="403860" cy="396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34" name="Picture 10" descr="https://logosmarcas.net/wp-content/uploads/2020/03/Microsoft-Word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791" y="3903931"/>
            <a:ext cx="1955405" cy="10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74" y="5462868"/>
            <a:ext cx="1215036" cy="108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4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-419316" y="-180108"/>
            <a:ext cx="12611316" cy="5178828"/>
            <a:chOff x="-419316" y="-180108"/>
            <a:chExt cx="12611316" cy="5178828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-419316" y="-180108"/>
              <a:ext cx="12611316" cy="5178828"/>
              <a:chOff x="-499709" y="-180108"/>
              <a:chExt cx="12192001" cy="5178828"/>
            </a:xfrm>
          </p:grpSpPr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xmlns="" id="{0A3030FB-57E1-8144-D842-B99176482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8" y="-180108"/>
                <a:ext cx="12192000" cy="366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xmlns="" id="{939A11FF-C71A-6D46-3CC2-03B03CE59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9" y="3540404"/>
                <a:ext cx="12191999" cy="14583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xmlns="" id="{E1C2224E-A0FE-9DE3-4538-AFC15C886080}"/>
                </a:ext>
              </a:extLst>
            </p:cNvPr>
            <p:cNvSpPr/>
            <p:nvPr/>
          </p:nvSpPr>
          <p:spPr>
            <a:xfrm>
              <a:off x="875795" y="342710"/>
              <a:ext cx="1655220" cy="167524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3F2D7117-0449-9AED-B329-F21ABD23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2888" y="2774164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xmlns="" id="{4DF81F65-5EA9-2B50-3FA1-FB74E84C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988" y="2661850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2E3A41A2-D24A-6B4E-EC72-E97C48A2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180" y="2802009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xmlns="" id="{9B51BC26-45B7-3E4A-F4EA-697CFECF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307" y="2819845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85" y="313552"/>
              <a:ext cx="1745345" cy="174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016A107B-39F9-0FD0-CF69-C6B28BE21CDC}"/>
                </a:ext>
              </a:extLst>
            </p:cNvPr>
            <p:cNvSpPr/>
            <p:nvPr/>
          </p:nvSpPr>
          <p:spPr>
            <a:xfrm>
              <a:off x="8197756" y="450007"/>
              <a:ext cx="237757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Light" panose="020B0502040204020203" pitchFamily="34" charset="0"/>
                </a:rPr>
                <a:t>2567</a:t>
              </a:r>
              <a:endParaRPr lang="th-TH" sz="8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A2D9CB5B-A1FF-B482-7FF4-15CDF0DAC5C1}"/>
                </a:ext>
              </a:extLst>
            </p:cNvPr>
            <p:cNvSpPr/>
            <p:nvPr/>
          </p:nvSpPr>
          <p:spPr>
            <a:xfrm>
              <a:off x="4094355" y="2661850"/>
              <a:ext cx="28600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N LASAGNA" pitchFamily="2" charset="0"/>
                  <a:cs typeface="MN LASAGNA" pitchFamily="2" charset="0"/>
                </a:rPr>
                <a:t>สถานีตำรวจภูธรสระใคร</a:t>
              </a:r>
              <a:endParaRPr lang="th-TH" sz="32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LASAGNA" pitchFamily="2" charset="0"/>
                <a:cs typeface="MN LASAGNA" pitchFamily="2" charset="0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-152654" y="3497440"/>
              <a:ext cx="1207329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800" b="1" dirty="0" smtClean="0">
                  <a:solidFill>
                    <a:schemeClr val="bg1"/>
                  </a:solidFill>
                  <a:latin typeface="MN LASAGNA" pitchFamily="2" charset="0"/>
                  <a:cs typeface="MN LASAGNA" pitchFamily="2" charset="0"/>
                </a:rPr>
                <a:t>รายงานการปฏิบัติราชการประจำเดือนของสถานีตำรวจแยกรายเดือน</a:t>
              </a:r>
            </a:p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MN LASAGNA" pitchFamily="2" charset="0"/>
                  <a:cs typeface="MN LASAGNA" pitchFamily="2" charset="0"/>
                </a:rPr>
                <a:t>ประจำปีงบประมาณ 2567 </a:t>
              </a:r>
              <a:endParaRPr lang="th-TH" sz="4000" b="1" dirty="0">
                <a:solidFill>
                  <a:schemeClr val="bg1"/>
                </a:solidFill>
                <a:latin typeface="MN LASAGNA" pitchFamily="2" charset="0"/>
                <a:cs typeface="MN LASAG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661968" y="167546"/>
            <a:ext cx="11288009" cy="2538522"/>
            <a:chOff x="1280160" y="721580"/>
            <a:chExt cx="7064901" cy="1703958"/>
          </a:xfrm>
        </p:grpSpPr>
        <p:pic>
          <p:nvPicPr>
            <p:cNvPr id="2" name="Picture 16">
              <a:extLst>
                <a:ext uri="{FF2B5EF4-FFF2-40B4-BE49-F238E27FC236}">
                  <a16:creationId xmlns:a16="http://schemas.microsoft.com/office/drawing/2014/main" xmlns="" id="{939A11FF-C71A-6D46-3CC2-03B03CE59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" y="827684"/>
              <a:ext cx="6812280" cy="145831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png.pngtree.com/png-clipart/20230419/original/pngtree-flag-thailand-independence-country-nation-ribbon-fluttering-png-image_906738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008" y="955106"/>
              <a:ext cx="1470432" cy="1470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amphos.go.th/wp-content/uploads/2019/03/ITALogo1-648x4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008" y="721580"/>
              <a:ext cx="1154185" cy="74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สี่เหลี่ยมผืนผ้า 4"/>
            <p:cNvSpPr/>
            <p:nvPr/>
          </p:nvSpPr>
          <p:spPr>
            <a:xfrm>
              <a:off x="6685632" y="1556842"/>
              <a:ext cx="165942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2024</a:t>
              </a:r>
              <a:endParaRPr lang="th-TH" sz="4800" b="1" cap="none" spc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4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230" y="876916"/>
              <a:ext cx="444210" cy="43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กลุ่ม 10"/>
          <p:cNvGrpSpPr/>
          <p:nvPr/>
        </p:nvGrpSpPr>
        <p:grpSpPr>
          <a:xfrm>
            <a:off x="1" y="3749040"/>
            <a:ext cx="11546350" cy="2051262"/>
            <a:chOff x="5651770" y="4845398"/>
            <a:chExt cx="4863830" cy="110793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066" y="4845398"/>
              <a:ext cx="4714236" cy="994162"/>
            </a:xfrm>
            <a:prstGeom prst="parallelogram">
              <a:avLst>
                <a:gd name="adj" fmla="val 3721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รูปแบบอิสระ 12"/>
            <p:cNvSpPr/>
            <p:nvPr/>
          </p:nvSpPr>
          <p:spPr>
            <a:xfrm>
              <a:off x="5651770" y="5009745"/>
              <a:ext cx="4863830" cy="943583"/>
            </a:xfrm>
            <a:custGeom>
              <a:avLst/>
              <a:gdLst>
                <a:gd name="connsiteX0" fmla="*/ 418290 w 4863830"/>
                <a:gd name="connsiteY0" fmla="*/ 0 h 943583"/>
                <a:gd name="connsiteX1" fmla="*/ 0 w 4863830"/>
                <a:gd name="connsiteY1" fmla="*/ 0 h 943583"/>
                <a:gd name="connsiteX2" fmla="*/ 583660 w 4863830"/>
                <a:gd name="connsiteY2" fmla="*/ 943583 h 943583"/>
                <a:gd name="connsiteX3" fmla="*/ 4863830 w 4863830"/>
                <a:gd name="connsiteY3" fmla="*/ 943583 h 943583"/>
                <a:gd name="connsiteX4" fmla="*/ 4591456 w 4863830"/>
                <a:gd name="connsiteY4" fmla="*/ 466927 h 94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3830" h="943583">
                  <a:moveTo>
                    <a:pt x="418290" y="0"/>
                  </a:moveTo>
                  <a:lnTo>
                    <a:pt x="0" y="0"/>
                  </a:lnTo>
                  <a:lnTo>
                    <a:pt x="583660" y="943583"/>
                  </a:lnTo>
                  <a:lnTo>
                    <a:pt x="4863830" y="943583"/>
                  </a:lnTo>
                  <a:lnTo>
                    <a:pt x="4591456" y="466927"/>
                  </a:lnTo>
                </a:path>
              </a:pathLst>
            </a:custGeom>
            <a:noFill/>
            <a:ln w="28575">
              <a:solidFill>
                <a:srgbClr val="CF21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891127" y="3765390"/>
            <a:ext cx="783770" cy="830997"/>
            <a:chOff x="4037880" y="4962183"/>
            <a:chExt cx="1047167" cy="1018644"/>
          </a:xfrm>
        </p:grpSpPr>
        <p:sp>
          <p:nvSpPr>
            <p:cNvPr id="15" name="วงรี 14"/>
            <p:cNvSpPr/>
            <p:nvPr/>
          </p:nvSpPr>
          <p:spPr>
            <a:xfrm>
              <a:off x="4037880" y="4970833"/>
              <a:ext cx="1047167" cy="100999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" name="Picture 8" descr="สถานีตำรวจภูธรสระใคร logo">
              <a:extLst>
                <a:ext uri="{FF2B5EF4-FFF2-40B4-BE49-F238E27FC236}">
                  <a16:creationId xmlns="" xmlns:a16="http://schemas.microsoft.com/office/drawing/2014/main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009" y="4962183"/>
              <a:ext cx="998582" cy="99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ttps://png.pngtree.com/png-clipart/20230419/original/pngtree-flag-thailand-independence-country-nation-ribbon-fluttering-png-image_90673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68" y="3690923"/>
            <a:ext cx="1357099" cy="17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9547005" y="3652195"/>
            <a:ext cx="21545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2024</a:t>
            </a:r>
            <a:endParaRPr lang="th-TH" sz="48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765390"/>
            <a:ext cx="3535680" cy="7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3" y="371716"/>
            <a:ext cx="1163203" cy="20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056569" y="451027"/>
            <a:ext cx="8703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เอกสาร เพิ่มเติมแนวทางปฏิบัติตามกฎหมาย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-307584" y="4461424"/>
            <a:ext cx="12161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sz="4000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ประกาศการจัดซื้อ</a:t>
            </a:r>
            <a:r>
              <a:rPr lang="th-TH" sz="4000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จัดจ้าง </a:t>
            </a:r>
            <a:r>
              <a:rPr lang="th-TH" sz="4000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                                            </a:t>
            </a:r>
            <a:r>
              <a:rPr lang="th-TH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ประจำปี</a:t>
            </a:r>
            <a:r>
              <a:rPr lang="th-TH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งบประมาณ พ.ศ. 2567 (ตุลาคม 2566 – </a:t>
            </a:r>
            <a:r>
              <a:rPr lang="th-TH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กันยายน </a:t>
            </a:r>
            <a:r>
              <a:rPr lang="th-TH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2567)</a:t>
            </a:r>
          </a:p>
        </p:txBody>
      </p:sp>
    </p:spTree>
    <p:extLst>
      <p:ext uri="{BB962C8B-B14F-4D97-AF65-F5344CB8AC3E}">
        <p14:creationId xmlns:p14="http://schemas.microsoft.com/office/powerpoint/2010/main" val="322979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260618" y="1734149"/>
            <a:ext cx="10940782" cy="1086284"/>
            <a:chOff x="1280160" y="746221"/>
            <a:chExt cx="6812280" cy="1539779"/>
          </a:xfrm>
        </p:grpSpPr>
        <p:pic>
          <p:nvPicPr>
            <p:cNvPr id="2" name="Picture 16">
              <a:extLst>
                <a:ext uri="{FF2B5EF4-FFF2-40B4-BE49-F238E27FC236}">
                  <a16:creationId xmlns:a16="http://schemas.microsoft.com/office/drawing/2014/main" xmlns="" id="{939A11FF-C71A-6D46-3CC2-03B03CE59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" y="827684"/>
              <a:ext cx="6812280" cy="145831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amphos.go.th/wp-content/uploads/2019/03/ITALogo1-648x4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37" y="746221"/>
              <a:ext cx="832130" cy="895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858" y="1557545"/>
              <a:ext cx="228204" cy="545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กลุ่ม 10"/>
          <p:cNvGrpSpPr/>
          <p:nvPr/>
        </p:nvGrpSpPr>
        <p:grpSpPr>
          <a:xfrm>
            <a:off x="0" y="3749040"/>
            <a:ext cx="12405359" cy="2286000"/>
            <a:chOff x="5651770" y="4845398"/>
            <a:chExt cx="4863830" cy="110793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066" y="4845398"/>
              <a:ext cx="4714236" cy="994162"/>
            </a:xfrm>
            <a:prstGeom prst="parallelogram">
              <a:avLst>
                <a:gd name="adj" fmla="val 3721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รูปแบบอิสระ 12"/>
            <p:cNvSpPr/>
            <p:nvPr/>
          </p:nvSpPr>
          <p:spPr>
            <a:xfrm>
              <a:off x="5651770" y="5009745"/>
              <a:ext cx="4863830" cy="943583"/>
            </a:xfrm>
            <a:custGeom>
              <a:avLst/>
              <a:gdLst>
                <a:gd name="connsiteX0" fmla="*/ 418290 w 4863830"/>
                <a:gd name="connsiteY0" fmla="*/ 0 h 943583"/>
                <a:gd name="connsiteX1" fmla="*/ 0 w 4863830"/>
                <a:gd name="connsiteY1" fmla="*/ 0 h 943583"/>
                <a:gd name="connsiteX2" fmla="*/ 583660 w 4863830"/>
                <a:gd name="connsiteY2" fmla="*/ 943583 h 943583"/>
                <a:gd name="connsiteX3" fmla="*/ 4863830 w 4863830"/>
                <a:gd name="connsiteY3" fmla="*/ 943583 h 943583"/>
                <a:gd name="connsiteX4" fmla="*/ 4591456 w 4863830"/>
                <a:gd name="connsiteY4" fmla="*/ 466927 h 94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3830" h="943583">
                  <a:moveTo>
                    <a:pt x="418290" y="0"/>
                  </a:moveTo>
                  <a:lnTo>
                    <a:pt x="0" y="0"/>
                  </a:lnTo>
                  <a:lnTo>
                    <a:pt x="583660" y="943583"/>
                  </a:lnTo>
                  <a:lnTo>
                    <a:pt x="4863830" y="943583"/>
                  </a:lnTo>
                  <a:lnTo>
                    <a:pt x="4591456" y="466927"/>
                  </a:lnTo>
                </a:path>
              </a:pathLst>
            </a:custGeom>
            <a:noFill/>
            <a:ln w="28575">
              <a:solidFill>
                <a:srgbClr val="CF21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294066" y="3985632"/>
            <a:ext cx="1342127" cy="1547598"/>
            <a:chOff x="4037880" y="4962183"/>
            <a:chExt cx="1047167" cy="1018644"/>
          </a:xfrm>
        </p:grpSpPr>
        <p:sp>
          <p:nvSpPr>
            <p:cNvPr id="15" name="วงรี 14"/>
            <p:cNvSpPr/>
            <p:nvPr/>
          </p:nvSpPr>
          <p:spPr>
            <a:xfrm>
              <a:off x="4037880" y="4970833"/>
              <a:ext cx="1047167" cy="100999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6" name="Picture 8" descr="สถานีตำรวจภูธรสระใคร logo">
              <a:extLst>
                <a:ext uri="{FF2B5EF4-FFF2-40B4-BE49-F238E27FC236}">
                  <a16:creationId xmlns="" xmlns:a16="http://schemas.microsoft.com/office/drawing/2014/main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009" y="4962183"/>
              <a:ext cx="998582" cy="99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ttps://png.pngtree.com/png-clipart/20230419/original/pngtree-flag-thailand-independence-country-nation-ribbon-fluttering-png-image_90673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64" y="5337064"/>
            <a:ext cx="1720117" cy="21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960389" y="2260422"/>
            <a:ext cx="10772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2024</a:t>
            </a:r>
            <a:endParaRPr lang="th-TH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07277" y="4498432"/>
            <a:ext cx="9938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latin typeface="FC Unique [Non-commercial]" pitchFamily="2" charset="-34"/>
                <a:cs typeface="FC Unique [Non-commercial]" pitchFamily="2" charset="-34"/>
              </a:rPr>
              <a:t>เอกสารรายงานผลการปฏิบัติเกี่ยวกับจัดการทรัพย์สิน</a:t>
            </a:r>
          </a:p>
          <a:p>
            <a:pPr algn="ctr"/>
            <a:r>
              <a:rPr lang="th-TH" sz="3200" b="1" dirty="0" smtClean="0">
                <a:solidFill>
                  <a:srgbClr val="FFFF00"/>
                </a:solidFill>
                <a:latin typeface="FC Unique [Non-commercial]" pitchFamily="2" charset="-34"/>
                <a:cs typeface="FC Unique [Non-commercial]" pitchFamily="2" charset="-34"/>
              </a:rPr>
              <a:t>ของ</a:t>
            </a:r>
            <a:r>
              <a:rPr lang="th-TH" sz="3200" b="1" dirty="0">
                <a:solidFill>
                  <a:srgbClr val="FFFF00"/>
                </a:solidFill>
                <a:latin typeface="FC Unique [Non-commercial]" pitchFamily="2" charset="-34"/>
                <a:cs typeface="FC Unique [Non-commercial]" pitchFamily="2" charset="-34"/>
              </a:rPr>
              <a:t>ทาง</a:t>
            </a:r>
            <a:r>
              <a:rPr lang="th-TH" sz="3200" b="1" dirty="0" smtClean="0">
                <a:solidFill>
                  <a:srgbClr val="FFFF00"/>
                </a:solidFill>
                <a:latin typeface="FC Unique [Non-commercial]" pitchFamily="2" charset="-34"/>
                <a:cs typeface="FC Unique [Non-commercial]" pitchFamily="2" charset="-34"/>
              </a:rPr>
              <a:t>ราชการ  ของบริจาค การจัดเก็บของกลาง</a:t>
            </a:r>
            <a:endParaRPr lang="th-TH" sz="3200" dirty="0">
              <a:solidFill>
                <a:srgbClr val="FFFF00"/>
              </a:solidFill>
              <a:latin typeface="FC Unique [Non-commercial]" pitchFamily="2" charset="-34"/>
              <a:cs typeface="FC Unique [Non-commercial]" pitchFamily="2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765390"/>
            <a:ext cx="3535680" cy="7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13" y="3340200"/>
            <a:ext cx="1163203" cy="20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1871" y="1937256"/>
            <a:ext cx="785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จัดซื้อจัด</a:t>
            </a:r>
            <a:r>
              <a:rPr lang="th-TH" sz="3600" b="1" dirty="0" smtClean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rPr>
              <a:t>จ้าง ประจำเดือน มีนาคม 2566</a:t>
            </a:r>
            <a:endParaRPr lang="th-TH" sz="3600" b="1" dirty="0">
              <a:solidFill>
                <a:schemeClr val="bg1"/>
              </a:solidFill>
              <a:latin typeface="FC Iconic [Non-commercial]" pitchFamily="50" charset="-34"/>
              <a:cs typeface="FC Iconic [Non-commercial]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39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-419316" y="-180108"/>
            <a:ext cx="12611316" cy="5651268"/>
            <a:chOff x="-419316" y="-180108"/>
            <a:chExt cx="12611316" cy="5651268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-419316" y="-180108"/>
              <a:ext cx="12611316" cy="5651268"/>
              <a:chOff x="-499709" y="-180108"/>
              <a:chExt cx="12192001" cy="5651268"/>
            </a:xfrm>
          </p:grpSpPr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xmlns="" id="{0A3030FB-57E1-8144-D842-B99176482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8" y="-180108"/>
                <a:ext cx="12192000" cy="366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xmlns="" id="{939A11FF-C71A-6D46-3CC2-03B03CE59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709" y="3540404"/>
                <a:ext cx="12191999" cy="1930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xmlns="" id="{E1C2224E-A0FE-9DE3-4538-AFC15C886080}"/>
                </a:ext>
              </a:extLst>
            </p:cNvPr>
            <p:cNvSpPr/>
            <p:nvPr/>
          </p:nvSpPr>
          <p:spPr>
            <a:xfrm>
              <a:off x="875795" y="342710"/>
              <a:ext cx="1655220" cy="167524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3F2D7117-0449-9AED-B329-F21ABD23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2888" y="2774164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xmlns="" id="{4DF81F65-5EA9-2B50-3FA1-FB74E84C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3988" y="2661850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2E3A41A2-D24A-6B4E-EC72-E97C48A2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180" y="2802009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xmlns="" id="{9B51BC26-45B7-3E4A-F4EA-697CFECF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307" y="2819845"/>
              <a:ext cx="2867595" cy="4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สถานีตำรวจภูธรสระใคร logo">
              <a:extLst>
                <a:ext uri="{FF2B5EF4-FFF2-40B4-BE49-F238E27FC236}">
                  <a16:creationId xmlns:a16="http://schemas.microsoft.com/office/drawing/2014/main" xmlns="" id="{271D7033-338D-130D-5CAF-A8632EE0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85" y="313552"/>
              <a:ext cx="1745345" cy="174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016A107B-39F9-0FD0-CF69-C6B28BE21CDC}"/>
                </a:ext>
              </a:extLst>
            </p:cNvPr>
            <p:cNvSpPr/>
            <p:nvPr/>
          </p:nvSpPr>
          <p:spPr>
            <a:xfrm>
              <a:off x="8197756" y="450007"/>
              <a:ext cx="237757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Light" panose="020B0502040204020203" pitchFamily="34" charset="0"/>
                </a:rPr>
                <a:t>2567</a:t>
              </a:r>
              <a:endParaRPr lang="th-TH" sz="8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" panose="020B0502040204020203" pitchFamily="34" charset="0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A2D9CB5B-A1FF-B482-7FF4-15CDF0DAC5C1}"/>
                </a:ext>
              </a:extLst>
            </p:cNvPr>
            <p:cNvSpPr/>
            <p:nvPr/>
          </p:nvSpPr>
          <p:spPr>
            <a:xfrm>
              <a:off x="4094355" y="2661850"/>
              <a:ext cx="286007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N LASAGNA" pitchFamily="2" charset="0"/>
                  <a:cs typeface="MN LASAGNA" pitchFamily="2" charset="0"/>
                </a:rPr>
                <a:t>สถานีตำรวจภูธรสระใคร</a:t>
              </a:r>
              <a:endParaRPr lang="th-TH" sz="32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N LASAGNA" pitchFamily="2" charset="0"/>
                <a:cs typeface="MN LASAGNA" pitchFamily="2" charset="0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-152654" y="3497440"/>
              <a:ext cx="1207329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การใช้ดุลยพินิจผู้</a:t>
              </a:r>
              <a:r>
                <a:rPr lang="th-TH" sz="5400" b="1" dirty="0" err="1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บังคับบัญา</a:t>
              </a:r>
              <a:r>
                <a:rPr lang="th-TH" sz="54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ชา </a:t>
              </a:r>
            </a:p>
            <a:p>
              <a:pPr algn="ctr"/>
              <a:r>
                <a:rPr lang="th-TH" sz="54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มาตรการป้องกันการแทรกแซง การใช้ดุลพินิจ</a:t>
              </a:r>
              <a:endPara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06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3825241" y="365760"/>
            <a:ext cx="4556760" cy="35815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7909560" y="4088480"/>
            <a:ext cx="2876551" cy="23120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4" y="1056176"/>
            <a:ext cx="2334656" cy="23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www.doa.go.th/aeri/wp-content/uploads/2020/07/%E0%B8%88%E0%B8%B1%E0%B8%94%E0%B8%8B%E0%B8%B7%E0%B9%89%E0%B8%AD%E0%B8%88%E0%B8%B1%E0%B8%94%E0%B8%88%E0%B9%89%E0%B8%B2%E0%B8%87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1147616"/>
            <a:ext cx="4352505" cy="16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กลุ่ม 1"/>
          <p:cNvGrpSpPr/>
          <p:nvPr/>
        </p:nvGrpSpPr>
        <p:grpSpPr>
          <a:xfrm>
            <a:off x="4657074" y="2816114"/>
            <a:ext cx="3679207" cy="1028813"/>
            <a:chOff x="4739639" y="3209294"/>
            <a:chExt cx="3205226" cy="1028813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xmlns="" id="{939A11FF-C71A-6D46-3CC2-03B03CE59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39" y="3209294"/>
              <a:ext cx="3176287" cy="102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4851144" y="3212315"/>
              <a:ext cx="30937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FC Iconic [Non-commercial]" pitchFamily="50" charset="-34"/>
                  <a:cs typeface="FC Iconic [Non-commercial]" pitchFamily="50" charset="-34"/>
                </a:rPr>
                <a:t>ประกาศจัดซื้อจัดจ้าง                ประจำเดือน </a:t>
              </a:r>
              <a:r>
                <a:rPr lang="th-TH" sz="2000" b="1" dirty="0" smtClean="0">
                  <a:solidFill>
                    <a:schemeClr val="bg1"/>
                  </a:solidFill>
                  <a:latin typeface="FC Iconic [Non-commercial]" pitchFamily="50" charset="-34"/>
                  <a:cs typeface="FC Iconic [Non-commercial]" pitchFamily="50" charset="-34"/>
                </a:rPr>
                <a:t>ตุลาคม </a:t>
              </a:r>
              <a:r>
                <a:rPr lang="th-TH" sz="2000" b="1" dirty="0" smtClean="0">
                  <a:solidFill>
                    <a:schemeClr val="bg1"/>
                  </a:solidFill>
                  <a:latin typeface="FC Iconic [Non-commercial]" pitchFamily="50" charset="-34"/>
                  <a:cs typeface="FC Iconic [Non-commercial]" pitchFamily="50" charset="-34"/>
                </a:rPr>
                <a:t>2567</a:t>
              </a:r>
              <a:endParaRPr lang="th-TH" sz="1800" b="1" dirty="0">
                <a:solidFill>
                  <a:schemeClr val="bg1"/>
                </a:solidFill>
                <a:latin typeface="FC Iconic [Non-commercial]" pitchFamily="50" charset="-34"/>
                <a:cs typeface="FC Iconic [Non-commercial]" pitchFamily="50" charset="-34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417140"/>
            <a:ext cx="4352505" cy="73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46" y="3998246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กลุ่ม 25"/>
          <p:cNvGrpSpPr/>
          <p:nvPr/>
        </p:nvGrpSpPr>
        <p:grpSpPr>
          <a:xfrm>
            <a:off x="10302240" y="25140"/>
            <a:ext cx="1524000" cy="1514475"/>
            <a:chOff x="9061434" y="380100"/>
            <a:chExt cx="1524000" cy="1514475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1434" y="380100"/>
              <a:ext cx="1524000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วงรี 27"/>
            <p:cNvSpPr/>
            <p:nvPr/>
          </p:nvSpPr>
          <p:spPr>
            <a:xfrm>
              <a:off x="10181574" y="955352"/>
              <a:ext cx="403860" cy="396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03" y="3452939"/>
            <a:ext cx="1728716" cy="41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2816114"/>
            <a:ext cx="998850" cy="10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4195160"/>
            <a:ext cx="2667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2217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210</Words>
  <Application>Microsoft Office PowerPoint</Application>
  <PresentationFormat>กำหนดเอง</PresentationFormat>
  <Paragraphs>38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Ariyabut Kaewpreechakon</dc:creator>
  <cp:lastModifiedBy>Jemel PC</cp:lastModifiedBy>
  <cp:revision>43</cp:revision>
  <dcterms:created xsi:type="dcterms:W3CDTF">2024-03-10T03:23:52Z</dcterms:created>
  <dcterms:modified xsi:type="dcterms:W3CDTF">2024-03-29T19:53:30Z</dcterms:modified>
</cp:coreProperties>
</file>